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12"/>
  </p:notesMasterIdLst>
  <p:sldIdLst>
    <p:sldId id="307" r:id="rId2"/>
    <p:sldId id="308" r:id="rId3"/>
    <p:sldId id="310" r:id="rId4"/>
    <p:sldId id="312" r:id="rId5"/>
    <p:sldId id="313" r:id="rId6"/>
    <p:sldId id="314" r:id="rId7"/>
    <p:sldId id="303" r:id="rId8"/>
    <p:sldId id="288" r:id="rId9"/>
    <p:sldId id="315" r:id="rId10"/>
    <p:sldId id="269" r:id="rId11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E93737"/>
    <a:srgbClr val="4B87FF"/>
    <a:srgbClr val="79A6FF"/>
    <a:srgbClr val="00CCFF"/>
    <a:srgbClr val="B3CCFF"/>
    <a:srgbClr val="93B7FF"/>
    <a:srgbClr val="6598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深色樣式 1 - 輔色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深色樣式 1 - 輔色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等深淺樣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深色樣式 1 - 輔色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深色樣式 1 - 輔色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深色樣式 1 - 輔色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9" autoAdjust="0"/>
    <p:restoredTop sz="94721" autoAdjust="0"/>
  </p:normalViewPr>
  <p:slideViewPr>
    <p:cSldViewPr>
      <p:cViewPr varScale="1">
        <p:scale>
          <a:sx n="109" d="100"/>
          <a:sy n="109" d="100"/>
        </p:scale>
        <p:origin x="169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ea typeface="新細明體" pitchFamily="18" charset="-120"/>
              </a:defRPr>
            </a:lvl1pPr>
          </a:lstStyle>
          <a:p>
            <a:pPr>
              <a:defRPr/>
            </a:pPr>
            <a:fld id="{493AC221-7C21-4185-9693-91B11B3037F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0801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1pPr>
            <a:lvl2pPr marL="804763" indent="-309524" eaLnBrk="0" hangingPunct="0"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2pPr>
            <a:lvl3pPr marL="1238098" indent="-247620" eaLnBrk="0" hangingPunct="0"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3pPr>
            <a:lvl4pPr marL="1733337" indent="-247620" eaLnBrk="0" hangingPunct="0"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4pPr>
            <a:lvl5pPr marL="2228576" indent="-247620" eaLnBrk="0" hangingPunct="0"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9pPr>
          </a:lstStyle>
          <a:p>
            <a:pPr eaLnBrk="1" hangingPunct="1"/>
            <a:fld id="{95905FED-A08C-4E0C-8A88-34A56AAAA74F}" type="slidenum">
              <a:rPr lang="en-US" altLang="zh-TW" smtClean="0">
                <a:ea typeface="新細明體" pitchFamily="18" charset="-120"/>
              </a:rPr>
              <a:pPr eaLnBrk="1" hangingPunct="1"/>
              <a:t>10</a:t>
            </a:fld>
            <a:endParaRPr lang="en-US" altLang="zh-TW">
              <a:ea typeface="新細明體" pitchFamily="18" charset="-12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1pPr>
            <a:lvl2pPr marL="804763" indent="-309524" eaLnBrk="0" hangingPunct="0"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2pPr>
            <a:lvl3pPr marL="1238098" indent="-247620" eaLnBrk="0" hangingPunct="0"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3pPr>
            <a:lvl4pPr marL="1733337" indent="-247620" eaLnBrk="0" hangingPunct="0"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4pPr>
            <a:lvl5pPr marL="2228576" indent="-247620" eaLnBrk="0" hangingPunct="0"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9pPr>
          </a:lstStyle>
          <a:p>
            <a:pPr eaLnBrk="1" hangingPunct="1"/>
            <a:fld id="{AA36960C-DE9B-40E0-9903-7161BE633E55}" type="slidenum">
              <a:rPr lang="en-US" altLang="zh-TW" smtClean="0">
                <a:ea typeface="新細明體" pitchFamily="18" charset="-120"/>
              </a:rPr>
              <a:pPr eaLnBrk="1" hangingPunct="1"/>
              <a:t>4</a:t>
            </a:fld>
            <a:endParaRPr lang="en-US" altLang="zh-TW">
              <a:ea typeface="新細明體" pitchFamily="18" charset="-12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1pPr>
            <a:lvl2pPr marL="804763" indent="-309524" eaLnBrk="0" hangingPunct="0"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2pPr>
            <a:lvl3pPr marL="1238098" indent="-247620" eaLnBrk="0" hangingPunct="0"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3pPr>
            <a:lvl4pPr marL="1733337" indent="-247620" eaLnBrk="0" hangingPunct="0"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4pPr>
            <a:lvl5pPr marL="2228576" indent="-247620" eaLnBrk="0" hangingPunct="0"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9pPr>
          </a:lstStyle>
          <a:p>
            <a:pPr eaLnBrk="1" hangingPunct="1"/>
            <a:fld id="{1ACE4E22-3BB1-4DF4-A5A2-CB4B9D4E56E5}" type="slidenum">
              <a:rPr lang="en-US" altLang="zh-TW" smtClean="0">
                <a:ea typeface="新細明體" pitchFamily="18" charset="-120"/>
              </a:rPr>
              <a:pPr eaLnBrk="1" hangingPunct="1"/>
              <a:t>5</a:t>
            </a:fld>
            <a:endParaRPr lang="en-US" altLang="zh-TW">
              <a:ea typeface="新細明體" pitchFamily="18" charset="-12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1pPr>
            <a:lvl2pPr marL="804763" indent="-309524" eaLnBrk="0" hangingPunct="0"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2pPr>
            <a:lvl3pPr marL="1238098" indent="-247620" eaLnBrk="0" hangingPunct="0"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3pPr>
            <a:lvl4pPr marL="1733337" indent="-247620" eaLnBrk="0" hangingPunct="0"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4pPr>
            <a:lvl5pPr marL="2228576" indent="-247620" eaLnBrk="0" hangingPunct="0"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9pPr>
          </a:lstStyle>
          <a:p>
            <a:pPr eaLnBrk="1" hangingPunct="1"/>
            <a:fld id="{F1272DE0-A0E6-41E7-8747-AC3560955187}" type="slidenum">
              <a:rPr lang="en-US" altLang="zh-TW" smtClean="0">
                <a:ea typeface="新細明體" pitchFamily="18" charset="-120"/>
              </a:rPr>
              <a:pPr eaLnBrk="1" hangingPunct="1"/>
              <a:t>6</a:t>
            </a:fld>
            <a:endParaRPr lang="en-US" altLang="zh-TW">
              <a:ea typeface="新細明體" pitchFamily="18" charset="-12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1pPr>
            <a:lvl2pPr marL="804763" indent="-309524" eaLnBrk="0" hangingPunct="0"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2pPr>
            <a:lvl3pPr marL="1238098" indent="-247620" eaLnBrk="0" hangingPunct="0"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3pPr>
            <a:lvl4pPr marL="1733337" indent="-247620" eaLnBrk="0" hangingPunct="0"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4pPr>
            <a:lvl5pPr marL="2228576" indent="-247620" eaLnBrk="0" hangingPunct="0"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9pPr>
          </a:lstStyle>
          <a:p>
            <a:pPr eaLnBrk="1" hangingPunct="1"/>
            <a:fld id="{F345CE63-1CE7-4569-A5B0-3A646CC4109D}" type="slidenum">
              <a:rPr lang="en-US" altLang="zh-TW" smtClean="0">
                <a:ea typeface="新細明體" pitchFamily="18" charset="-120"/>
              </a:rPr>
              <a:pPr eaLnBrk="1" hangingPunct="1"/>
              <a:t>7</a:t>
            </a:fld>
            <a:endParaRPr lang="en-US" altLang="zh-TW">
              <a:ea typeface="新細明體" pitchFamily="18" charset="-12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1pPr>
            <a:lvl2pPr marL="804763" indent="-309524" eaLnBrk="0" hangingPunct="0"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2pPr>
            <a:lvl3pPr marL="1238098" indent="-247620" eaLnBrk="0" hangingPunct="0"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3pPr>
            <a:lvl4pPr marL="1733337" indent="-247620" eaLnBrk="0" hangingPunct="0"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4pPr>
            <a:lvl5pPr marL="2228576" indent="-247620" eaLnBrk="0" hangingPunct="0"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華康鋼筆體W2" pitchFamily="65" charset="-120"/>
              </a:defRPr>
            </a:lvl9pPr>
          </a:lstStyle>
          <a:p>
            <a:pPr eaLnBrk="1" hangingPunct="1"/>
            <a:fld id="{00B20080-604C-4E98-84BB-624B5B6F3F87}" type="slidenum">
              <a:rPr lang="en-US" altLang="zh-TW" smtClean="0">
                <a:ea typeface="新細明體" pitchFamily="18" charset="-120"/>
              </a:rPr>
              <a:pPr eaLnBrk="1" hangingPunct="1"/>
              <a:t>8</a:t>
            </a:fld>
            <a:endParaRPr lang="en-US" altLang="zh-TW">
              <a:ea typeface="新細明體" pitchFamily="18" charset="-12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804763" indent="-309524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238098" indent="-247620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733337" indent="-247620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228576" indent="-247620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723815" indent="-247620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3219054" indent="-247620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714293" indent="-247620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4209532" indent="-247620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9FBE9EE7-3526-4D90-8EF5-94BAAEADA0F1}" type="slidenum">
              <a:rPr lang="en-US" altLang="zh-TW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zh-TW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24F0D3-A259-4B5D-A082-A68BDFBD9BA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13526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E9380-AB6E-4B41-9D2B-2E7643ECACC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55221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E9380-AB6E-4B41-9D2B-2E7643ECACC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37448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E9380-AB6E-4B41-9D2B-2E7643ECACC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4377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E9380-AB6E-4B41-9D2B-2E7643ECACC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2075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E9380-AB6E-4B41-9D2B-2E7643ECACC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43169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E9380-AB6E-4B41-9D2B-2E7643ECACC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24364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E9380-AB6E-4B41-9D2B-2E7643ECACC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8437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E9380-AB6E-4B41-9D2B-2E7643ECACC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001661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DDF36A-D5BD-457D-9AA3-2E7E79FA189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17489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標題及圖表或組織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SmartArt 版面配置區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75931-367D-4305-AA80-3E5190BD18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781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E9380-AB6E-4B41-9D2B-2E7643ECACC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9602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E9380-AB6E-4B41-9D2B-2E7643ECACC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1658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E9380-AB6E-4B41-9D2B-2E7643ECACC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239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E9380-AB6E-4B41-9D2B-2E7643ECACC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0477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6C692-6287-40EF-BBF4-620F1C7A29A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439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7B9E31-12C8-4C6E-869B-6FD970DCF01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0106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7E9380-AB6E-4B41-9D2B-2E7643ECACC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9557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F60CB3-F486-472B-971D-628604A79B2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23072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87E9380-AB6E-4B41-9D2B-2E7643ECACC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55931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  <p:sldLayoutId id="2147483732" r:id="rId17"/>
    <p:sldLayoutId id="2147483733" r:id="rId18"/>
    <p:sldLayoutId id="2147483734" r:id="rId1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gZRYIMIw8A&amp;t=6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nctuslc@gmai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Relationship Id="rId4" Type="http://schemas.openxmlformats.org/officeDocument/2006/relationships/hyperlink" Target="mailto:ji114019@nycu.edu.tw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sa.nycu.edu.tw/osa/ch/app/data/list?module=nycu0107&amp;id=3639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sa.nycu.edu.tw/osa/ch/app/folder/3634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4" Type="http://schemas.openxmlformats.org/officeDocument/2006/relationships/hyperlink" Target="https://ocw.nycu.edu.tw/?speech_page=all-speech%2Fservice-learning-lectur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dirty="0">
                <a:ea typeface="標楷體" pitchFamily="65" charset="-120"/>
              </a:rPr>
              <a:t>　　</a:t>
            </a:r>
            <a:r>
              <a:rPr lang="zh-TW" altLang="en-US" sz="4000" b="1" dirty="0">
                <a:ea typeface="標楷體" pitchFamily="65" charset="-120"/>
              </a:rPr>
              <a:t>服務學習？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0393" y="1412777"/>
            <a:ext cx="7773339" cy="576064"/>
          </a:xfrm>
        </p:spPr>
        <p:txBody>
          <a:bodyPr>
            <a:noAutofit/>
          </a:bodyPr>
          <a:lstStyle/>
          <a:p>
            <a:pPr eaLnBrk="1" hangingPunct="1"/>
            <a:r>
              <a:rPr lang="zh-TW" altLang="en-US" sz="3600" dirty="0">
                <a:ea typeface="標楷體" pitchFamily="65" charset="-120"/>
              </a:rPr>
              <a:t>什麼是服務學習</a:t>
            </a:r>
            <a:r>
              <a:rPr lang="zh-TW" altLang="en-US" sz="3600" dirty="0" smtClean="0">
                <a:ea typeface="標楷體" pitchFamily="65" charset="-120"/>
              </a:rPr>
              <a:t>？</a:t>
            </a:r>
            <a:endParaRPr lang="en-US" altLang="zh-TW" sz="3600" dirty="0" smtClean="0">
              <a:ea typeface="標楷體" pitchFamily="65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50393" y="3212976"/>
            <a:ext cx="7992888" cy="20867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en-US" altLang="zh-TW" sz="240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7030A0"/>
              </a:solidFill>
              <a:latin typeface="+mn-ea"/>
              <a:ea typeface="+mn-ea"/>
            </a:endParaRPr>
          </a:p>
          <a:p>
            <a:pPr>
              <a:defRPr/>
            </a:pPr>
            <a:endParaRPr lang="en-US" altLang="zh-TW" sz="240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7030A0"/>
              </a:solidFill>
              <a:latin typeface="+mn-ea"/>
            </a:endParaRPr>
          </a:p>
          <a:p>
            <a:pPr>
              <a:defRPr/>
            </a:pPr>
            <a:r>
              <a:rPr lang="zh-TW" altLang="en-US" sz="24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latin typeface="+mn-ea"/>
                <a:ea typeface="+mn-ea"/>
              </a:rPr>
              <a:t>影片</a:t>
            </a:r>
            <a:r>
              <a:rPr lang="zh-TW" altLang="en-US" sz="24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latin typeface="+mn-ea"/>
                <a:ea typeface="+mn-ea"/>
              </a:rPr>
              <a:t>連結</a:t>
            </a:r>
            <a:r>
              <a:rPr lang="en-US" altLang="zh-TW" sz="240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7030A0"/>
                </a:solidFill>
                <a:latin typeface="+mn-ea"/>
                <a:ea typeface="+mn-ea"/>
              </a:rPr>
              <a:t>:</a:t>
            </a:r>
          </a:p>
          <a:p>
            <a:pPr>
              <a:spcBef>
                <a:spcPct val="20000"/>
              </a:spcBef>
              <a:defRPr/>
            </a:pP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hlinkClick r:id="rId3"/>
              </a:rPr>
              <a:t>https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hlinkClick r:id="rId3"/>
              </a:rPr>
              <a:t>://</a:t>
            </a:r>
            <a:r>
              <a:rPr lang="en-US" altLang="zh-TW" sz="2400" dirty="0" smtClean="0">
                <a:latin typeface="Times New Roman" pitchFamily="18" charset="0"/>
                <a:ea typeface="標楷體" pitchFamily="65" charset="-120"/>
                <a:hlinkClick r:id="rId3"/>
              </a:rPr>
              <a:t>www.youtube.com/watch?v=xgZRYIMIw8A&amp;t=6s</a:t>
            </a:r>
            <a:endParaRPr lang="en-US" altLang="zh-TW" sz="2400" dirty="0" smtClean="0">
              <a:latin typeface="Times New Roman" pitchFamily="18" charset="0"/>
              <a:ea typeface="標楷體" pitchFamily="65" charset="-120"/>
            </a:endParaRPr>
          </a:p>
          <a:p>
            <a:pPr>
              <a:spcBef>
                <a:spcPct val="20000"/>
              </a:spcBef>
              <a:defRPr/>
            </a:pPr>
            <a:endParaRPr lang="en-US" altLang="zh-TW" sz="2400" dirty="0"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557338"/>
            <a:ext cx="7772400" cy="2187575"/>
          </a:xfrm>
        </p:spPr>
        <p:txBody>
          <a:bodyPr/>
          <a:lstStyle/>
          <a:p>
            <a:pPr algn="l" eaLnBrk="1" hangingPunct="1"/>
            <a:r>
              <a:rPr lang="zh-TW" altLang="en-US" sz="5400" b="1">
                <a:solidFill>
                  <a:srgbClr val="333333"/>
                </a:solidFill>
                <a:latin typeface="Times New Roman" pitchFamily="18" charset="0"/>
                <a:ea typeface="華康鋼筆體W2" pitchFamily="65" charset="-120"/>
              </a:rPr>
              <a:t>從服務中學習，</a:t>
            </a:r>
            <a:br>
              <a:rPr lang="zh-TW" altLang="en-US" sz="5400" b="1">
                <a:solidFill>
                  <a:srgbClr val="333333"/>
                </a:solidFill>
                <a:latin typeface="Times New Roman" pitchFamily="18" charset="0"/>
                <a:ea typeface="華康鋼筆體W2" pitchFamily="65" charset="-120"/>
              </a:rPr>
            </a:br>
            <a:r>
              <a:rPr lang="zh-TW" altLang="en-US" sz="5400" b="1">
                <a:solidFill>
                  <a:srgbClr val="333333"/>
                </a:solidFill>
                <a:latin typeface="Times New Roman" pitchFamily="18" charset="0"/>
                <a:ea typeface="華康鋼筆體W2" pitchFamily="65" charset="-120"/>
              </a:rPr>
              <a:t>               從經歷中感動。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9388" y="4221163"/>
            <a:ext cx="8424862" cy="1417637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zh-TW" sz="4000" b="1" i="1">
                <a:solidFill>
                  <a:srgbClr val="A50021"/>
                </a:solidFill>
                <a:latin typeface="Comic Sans MS" pitchFamily="66" charset="0"/>
                <a:ea typeface="標楷體" pitchFamily="65" charset="-120"/>
              </a:rPr>
              <a:t>Have fun in service-learning~!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106178" y="188640"/>
            <a:ext cx="6573416" cy="1143000"/>
          </a:xfrm>
        </p:spPr>
        <p:txBody>
          <a:bodyPr/>
          <a:lstStyle/>
          <a:p>
            <a:pPr algn="l" eaLnBrk="1" hangingPunct="1"/>
            <a:r>
              <a:rPr lang="zh-TW" altLang="en-US" dirty="0">
                <a:ea typeface="標楷體" pitchFamily="65" charset="-120"/>
              </a:rPr>
              <a:t>　　服務學習意涵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1844824"/>
            <a:ext cx="7920880" cy="4536504"/>
          </a:xfrm>
        </p:spPr>
        <p:txBody>
          <a:bodyPr>
            <a:normAutofit/>
          </a:bodyPr>
          <a:lstStyle/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altLang="zh-TW" sz="3200" b="1" dirty="0"/>
              <a:t>(</a:t>
            </a:r>
            <a:r>
              <a:rPr lang="zh-TW" altLang="zh-TW" sz="3200" b="1" dirty="0"/>
              <a:t>一</a:t>
            </a:r>
            <a:r>
              <a:rPr lang="en-US" altLang="zh-TW" sz="3200" b="1" dirty="0"/>
              <a:t>)</a:t>
            </a:r>
            <a:r>
              <a:rPr lang="zh-TW" altLang="zh-TW" sz="3200" b="1" dirty="0"/>
              <a:t>、服務與學習並重</a:t>
            </a:r>
            <a:endParaRPr lang="en-US" altLang="zh-TW" sz="3200" b="1" dirty="0"/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zh-TW" altLang="zh-TW" sz="3200" dirty="0"/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altLang="zh-TW" sz="3200" b="1" dirty="0"/>
              <a:t>(</a:t>
            </a:r>
            <a:r>
              <a:rPr lang="zh-TW" altLang="zh-TW" sz="3200" b="1" dirty="0"/>
              <a:t>二</a:t>
            </a:r>
            <a:r>
              <a:rPr lang="en-US" altLang="zh-TW" sz="3200" b="1" dirty="0"/>
              <a:t>)</a:t>
            </a:r>
            <a:r>
              <a:rPr lang="zh-TW" altLang="zh-TW" sz="3200" b="1" dirty="0"/>
              <a:t>、服務與課程結合</a:t>
            </a:r>
            <a:endParaRPr lang="en-US" altLang="zh-TW" sz="3200" b="1" dirty="0"/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zh-TW" altLang="zh-TW" sz="3200" dirty="0"/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altLang="zh-TW" sz="3200" b="1" dirty="0"/>
              <a:t>(</a:t>
            </a:r>
            <a:r>
              <a:rPr lang="zh-TW" altLang="zh-TW" sz="3200" b="1" dirty="0"/>
              <a:t>三</a:t>
            </a:r>
            <a:r>
              <a:rPr lang="en-US" altLang="zh-TW" sz="3200" b="1" dirty="0"/>
              <a:t>)</a:t>
            </a:r>
            <a:r>
              <a:rPr lang="zh-TW" altLang="zh-TW" sz="3200" b="1" dirty="0"/>
              <a:t>、學生</a:t>
            </a:r>
            <a:r>
              <a:rPr lang="en-US" altLang="zh-TW" sz="3200" b="1" dirty="0"/>
              <a:t>&amp;</a:t>
            </a:r>
            <a:r>
              <a:rPr lang="zh-TW" altLang="zh-TW" sz="3200" b="1" dirty="0"/>
              <a:t>學校</a:t>
            </a:r>
            <a:r>
              <a:rPr lang="en-US" altLang="zh-TW" sz="3200" b="1" dirty="0"/>
              <a:t>&amp;</a:t>
            </a:r>
            <a:r>
              <a:rPr lang="zh-TW" altLang="zh-TW" sz="3200" b="1" dirty="0"/>
              <a:t>社區三方面的連結</a:t>
            </a:r>
            <a:endParaRPr lang="en-US" altLang="zh-TW" sz="3200" b="1" dirty="0"/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zh-TW" altLang="zh-TW" sz="3200" dirty="0"/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altLang="zh-TW" sz="3200" b="1" dirty="0"/>
              <a:t>(</a:t>
            </a:r>
            <a:r>
              <a:rPr lang="zh-TW" altLang="zh-TW" sz="3200" b="1" dirty="0"/>
              <a:t>四</a:t>
            </a:r>
            <a:r>
              <a:rPr lang="en-US" altLang="zh-TW" sz="3200" b="1" dirty="0"/>
              <a:t>)</a:t>
            </a:r>
            <a:r>
              <a:rPr lang="zh-TW" altLang="zh-TW" sz="3200" b="1" dirty="0"/>
              <a:t>、著重反思活動</a:t>
            </a:r>
            <a:endParaRPr lang="en-US" altLang="zh-TW" sz="3200" b="1" dirty="0"/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altLang="zh-TW" sz="3200" b="1" dirty="0"/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altLang="zh-TW" sz="3200" b="1" dirty="0"/>
              <a:t>(</a:t>
            </a:r>
            <a:r>
              <a:rPr lang="zh-TW" altLang="zh-TW" sz="3200" b="1" dirty="0"/>
              <a:t>五</a:t>
            </a:r>
            <a:r>
              <a:rPr lang="en-US" altLang="zh-TW" sz="3200" b="1" dirty="0"/>
              <a:t>)</a:t>
            </a:r>
            <a:r>
              <a:rPr lang="zh-TW" altLang="zh-TW" sz="3200" b="1" dirty="0"/>
              <a:t>、服務的延續性</a:t>
            </a:r>
            <a:endParaRPr lang="zh-TW" altLang="zh-TW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547664" y="445816"/>
            <a:ext cx="72008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z="4400" b="1" dirty="0">
              <a:solidFill>
                <a:srgbClr val="A50021"/>
              </a:solidFill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332" y="116632"/>
            <a:ext cx="7773338" cy="804089"/>
          </a:xfrm>
        </p:spPr>
        <p:txBody>
          <a:bodyPr/>
          <a:lstStyle/>
          <a:p>
            <a:pPr eaLnBrk="1" hangingPunct="1"/>
            <a:r>
              <a:rPr lang="zh-TW" altLang="zh-TW" sz="4000" b="1" dirty="0"/>
              <a:t>服務學習</a:t>
            </a:r>
            <a:r>
              <a:rPr lang="en-US" altLang="zh-TW" sz="4000" b="1" dirty="0"/>
              <a:t> V.S </a:t>
            </a:r>
            <a:r>
              <a:rPr lang="zh-TW" altLang="zh-TW" sz="4000" b="1" dirty="0"/>
              <a:t>志願服務</a:t>
            </a:r>
            <a:endParaRPr lang="zh-TW" altLang="zh-TW" sz="4000" dirty="0">
              <a:latin typeface="Times New Roman" pitchFamily="18" charset="0"/>
              <a:ea typeface="標楷體" pitchFamily="65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703422"/>
              </p:ext>
            </p:extLst>
          </p:nvPr>
        </p:nvGraphicFramePr>
        <p:xfrm>
          <a:off x="323529" y="1052736"/>
          <a:ext cx="8496944" cy="496855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9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2066">
                <a:tc>
                  <a:txBody>
                    <a:bodyPr/>
                    <a:lstStyle/>
                    <a:p>
                      <a:pPr indent="3048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項目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48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FF0000"/>
                          </a:solidFill>
                          <a:effectLst/>
                        </a:rPr>
                        <a:t>服務學習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48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0070C0"/>
                          </a:solidFill>
                          <a:effectLst/>
                        </a:rPr>
                        <a:t>志願服務</a:t>
                      </a:r>
                      <a:endParaRPr lang="zh-TW" sz="1800" kern="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3048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傳統課程實習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pPr indent="21590"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服務動機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68580"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FF0000"/>
                          </a:solidFill>
                          <a:effectLst/>
                        </a:rPr>
                        <a:t>包括自願與非自願性參與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0070C0"/>
                          </a:solidFill>
                          <a:effectLst/>
                        </a:rPr>
                        <a:t>基於個人意志的參與</a:t>
                      </a:r>
                      <a:endParaRPr lang="zh-TW" sz="1800" kern="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包括自願與非自願性參與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131">
                <a:tc>
                  <a:txBody>
                    <a:bodyPr/>
                    <a:lstStyle/>
                    <a:p>
                      <a:pPr indent="21590"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服務目的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68580"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FF0000"/>
                          </a:solidFill>
                          <a:effectLst/>
                        </a:rPr>
                        <a:t>促進學生完整發展，創造社區與學校雙贏局面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0070C0"/>
                          </a:solidFill>
                          <a:effectLst/>
                        </a:rPr>
                        <a:t>介於個體對社區事務參與，來改善社區的經濟、社會與文化</a:t>
                      </a:r>
                      <a:endParaRPr lang="zh-TW" sz="1800" kern="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提供實作的機會，了解專業領域單位工作內容。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pPr indent="21590"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服務地區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68580"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FF0000"/>
                          </a:solidFill>
                          <a:effectLst/>
                        </a:rPr>
                        <a:t>結合學校與社區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0070C0"/>
                          </a:solidFill>
                          <a:effectLst/>
                        </a:rPr>
                        <a:t>不限定社區，擴及社會服務</a:t>
                      </a:r>
                      <a:endParaRPr lang="zh-TW" sz="1800" kern="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不限定，以專業工作為主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pPr indent="21590"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學習相關性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68580"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FF0000"/>
                          </a:solidFill>
                          <a:effectLst/>
                        </a:rPr>
                        <a:t>服務與學習並重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0070C0"/>
                          </a:solidFill>
                          <a:effectLst/>
                        </a:rPr>
                        <a:t>以服務為主，不重視學習</a:t>
                      </a:r>
                      <a:endParaRPr lang="zh-TW" sz="1800" kern="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以學習為主，不重視服務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089">
                <a:tc>
                  <a:txBody>
                    <a:bodyPr/>
                    <a:lstStyle/>
                    <a:p>
                      <a:pPr indent="21590"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反思活動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68580"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FF0000"/>
                          </a:solidFill>
                          <a:effectLst/>
                        </a:rPr>
                        <a:t>重視反思活動</a:t>
                      </a:r>
                      <a:endParaRPr lang="zh-TW" sz="18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1590"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solidFill>
                            <a:srgbClr val="0070C0"/>
                          </a:solidFill>
                          <a:effectLst/>
                        </a:rPr>
                        <a:t>希望志工能反思，但無法強制要求</a:t>
                      </a:r>
                      <a:endParaRPr lang="zh-TW" sz="1800" kern="100" dirty="0">
                        <a:solidFill>
                          <a:srgbClr val="0070C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68580" algn="l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899592" y="6169001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（資料來源：參考曾慧媚，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2001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p16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，修正而成）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dirty="0">
                <a:ea typeface="標楷體" pitchFamily="65" charset="-120"/>
              </a:rPr>
              <a:t>服務學習課程</a:t>
            </a: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755650" y="1628800"/>
            <a:ext cx="7931150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zh-TW" altLang="en-US" sz="3600" dirty="0">
                <a:solidFill>
                  <a:srgbClr val="A50021"/>
                </a:solidFill>
                <a:latin typeface="Times New Roman" pitchFamily="18" charset="0"/>
                <a:ea typeface="標楷體" pitchFamily="65" charset="-120"/>
              </a:rPr>
              <a:t>修課規定</a:t>
            </a:r>
            <a:endParaRPr lang="en-US" altLang="zh-TW" sz="3600" dirty="0">
              <a:latin typeface="Times New Roman" pitchFamily="18" charset="0"/>
              <a:ea typeface="標楷體" pitchFamily="65" charset="-12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TW" altLang="zh-TW" sz="3600" dirty="0">
                <a:latin typeface="Times New Roman" pitchFamily="18" charset="0"/>
                <a:ea typeface="標楷體" pitchFamily="65" charset="-120"/>
              </a:rPr>
              <a:t>大學部</a:t>
            </a:r>
            <a:r>
              <a:rPr lang="zh-TW" altLang="en-US" sz="3600" dirty="0">
                <a:latin typeface="Times New Roman" pitchFamily="18" charset="0"/>
                <a:ea typeface="標楷體" pitchFamily="65" charset="-120"/>
              </a:rPr>
              <a:t>學生</a:t>
            </a:r>
            <a:r>
              <a:rPr lang="zh-TW" altLang="en-US" sz="3600" b="1" dirty="0">
                <a:solidFill>
                  <a:srgbClr val="CC0000"/>
                </a:solidFill>
                <a:latin typeface="Times New Roman" pitchFamily="18" charset="0"/>
                <a:ea typeface="標楷體" pitchFamily="65" charset="-120"/>
              </a:rPr>
              <a:t>　</a:t>
            </a:r>
            <a:r>
              <a:rPr lang="zh-TW" altLang="en-US" sz="3600" b="1" dirty="0">
                <a:solidFill>
                  <a:srgbClr val="A50021"/>
                </a:solidFill>
                <a:latin typeface="Times New Roman" pitchFamily="18" charset="0"/>
                <a:ea typeface="標楷體" pitchFamily="65" charset="-120"/>
              </a:rPr>
              <a:t>全面必修</a:t>
            </a:r>
            <a:r>
              <a:rPr lang="zh-TW" altLang="en-US" sz="3600" dirty="0">
                <a:latin typeface="Times New Roman" pitchFamily="18" charset="0"/>
                <a:ea typeface="標楷體" pitchFamily="65" charset="-120"/>
              </a:rPr>
              <a:t>。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Char char="–"/>
            </a:pPr>
            <a:r>
              <a:rPr kumimoji="0" lang="zh-TW" altLang="en-US" sz="2600" dirty="0">
                <a:latin typeface="Times New Roman" pitchFamily="18" charset="0"/>
                <a:ea typeface="標楷體" pitchFamily="65" charset="-120"/>
              </a:rPr>
              <a:t>透過文理兼具的教育均衡思考，並透過團隊合作的方式學習如何達到群己關係的平衡。</a:t>
            </a:r>
          </a:p>
          <a:p>
            <a:pPr marL="742950" lvl="1" indent="-285750">
              <a:spcBef>
                <a:spcPct val="20000"/>
              </a:spcBef>
              <a:buFont typeface="Times New Roman" pitchFamily="18" charset="0"/>
              <a:buNone/>
            </a:pPr>
            <a:endParaRPr kumimoji="0" lang="zh-TW" altLang="en-US" dirty="0">
              <a:latin typeface="Times New Roman" pitchFamily="18" charset="0"/>
              <a:ea typeface="標楷體" pitchFamily="65" charset="-120"/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zh-TW" sz="3600" b="1" dirty="0" smtClean="0">
                <a:solidFill>
                  <a:srgbClr val="A50021"/>
                </a:solidFill>
                <a:ea typeface="新細明體" pitchFamily="18" charset="-120"/>
              </a:rPr>
              <a:t>112</a:t>
            </a:r>
            <a:r>
              <a:rPr lang="zh-TW" altLang="en-US" sz="3600" b="1" dirty="0">
                <a:solidFill>
                  <a:srgbClr val="A50021"/>
                </a:solidFill>
                <a:ea typeface="新細明體" pitchFamily="18" charset="-120"/>
              </a:rPr>
              <a:t>學年起</a:t>
            </a:r>
            <a:r>
              <a:rPr lang="zh-TW" altLang="en-US" sz="3600" b="1" dirty="0">
                <a:ea typeface="新細明體" pitchFamily="18" charset="-120"/>
              </a:rPr>
              <a:t>，新制上路</a:t>
            </a:r>
            <a:r>
              <a:rPr lang="zh-TW" altLang="en-US" sz="3600" b="1" dirty="0" smtClean="0">
                <a:solidFill>
                  <a:srgbClr val="A50021"/>
                </a:solidFill>
                <a:ea typeface="新細明體" pitchFamily="18" charset="-120"/>
              </a:rPr>
              <a:t>。</a:t>
            </a:r>
            <a:endParaRPr lang="en-US" altLang="zh-TW" sz="3600" b="1" dirty="0" smtClean="0">
              <a:solidFill>
                <a:srgbClr val="A50021"/>
              </a:solidFill>
              <a:ea typeface="新細明體" pitchFamily="18" charset="-120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 typeface="Times New Roman" pitchFamily="18" charset="0"/>
              <a:buChar char="–"/>
            </a:pPr>
            <a:r>
              <a:rPr kumimoji="0" lang="en-US" altLang="zh-TW" sz="2600" dirty="0">
                <a:latin typeface="Times New Roman" pitchFamily="18" charset="0"/>
                <a:ea typeface="標楷體" pitchFamily="65" charset="-120"/>
              </a:rPr>
              <a:t>112</a:t>
            </a:r>
            <a:r>
              <a:rPr kumimoji="0" lang="zh-TW" altLang="en-US" sz="2600" dirty="0">
                <a:latin typeface="Times New Roman" pitchFamily="18" charset="0"/>
                <a:ea typeface="標楷體" pitchFamily="65" charset="-120"/>
              </a:rPr>
              <a:t>學年入學之大學生四年內需修畢</a:t>
            </a:r>
            <a:r>
              <a:rPr kumimoji="0" lang="zh-TW" altLang="en-US" sz="2600" b="1" dirty="0">
                <a:latin typeface="Times New Roman" pitchFamily="18" charset="0"/>
                <a:ea typeface="標楷體" pitchFamily="65" charset="-120"/>
              </a:rPr>
              <a:t>二門「基礎服務學習」</a:t>
            </a:r>
            <a:r>
              <a:rPr kumimoji="0" lang="zh-TW" altLang="en-US" sz="2600" dirty="0">
                <a:latin typeface="Times New Roman" pitchFamily="18" charset="0"/>
                <a:ea typeface="標楷體" pitchFamily="65" charset="-120"/>
              </a:rPr>
              <a:t>或</a:t>
            </a:r>
            <a:r>
              <a:rPr kumimoji="0" lang="zh-TW" altLang="en-US" sz="2600" b="1" dirty="0">
                <a:latin typeface="Times New Roman" pitchFamily="18" charset="0"/>
                <a:ea typeface="標楷體" pitchFamily="65" charset="-120"/>
              </a:rPr>
              <a:t>一門 「專業服務學習」 </a:t>
            </a:r>
            <a:r>
              <a:rPr kumimoji="0" lang="zh-TW" altLang="en-US" sz="2600" dirty="0">
                <a:latin typeface="Times New Roman" pitchFamily="18" charset="0"/>
                <a:ea typeface="標楷體" pitchFamily="65" charset="-120"/>
              </a:rPr>
              <a:t>。</a:t>
            </a:r>
            <a:r>
              <a:rPr kumimoji="0" lang="en-US" altLang="zh-TW" sz="2600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kumimoji="0" lang="zh-TW" altLang="en-US" sz="2600" dirty="0">
                <a:latin typeface="Times New Roman" pitchFamily="18" charset="0"/>
                <a:ea typeface="標楷體" pitchFamily="65" charset="-120"/>
              </a:rPr>
              <a:t>學號判定</a:t>
            </a:r>
            <a:r>
              <a:rPr kumimoji="0" lang="en-US" altLang="zh-TW" sz="2600" dirty="0">
                <a:latin typeface="Times New Roman" pitchFamily="18" charset="0"/>
                <a:ea typeface="標楷體" pitchFamily="65" charset="-120"/>
              </a:rPr>
              <a:t>112ooooooo:</a:t>
            </a:r>
            <a:r>
              <a:rPr kumimoji="0" lang="zh-TW" altLang="en-US" sz="2600" dirty="0">
                <a:latin typeface="Times New Roman" pitchFamily="18" charset="0"/>
                <a:ea typeface="標楷體" pitchFamily="65" charset="-120"/>
              </a:rPr>
              <a:t>代表</a:t>
            </a:r>
            <a:r>
              <a:rPr kumimoji="0" lang="en-US" altLang="zh-TW" sz="2600" dirty="0">
                <a:latin typeface="Times New Roman" pitchFamily="18" charset="0"/>
                <a:ea typeface="標楷體" pitchFamily="65" charset="-120"/>
              </a:rPr>
              <a:t>112</a:t>
            </a:r>
            <a:r>
              <a:rPr kumimoji="0" lang="zh-TW" altLang="en-US" sz="2600" dirty="0">
                <a:latin typeface="Times New Roman" pitchFamily="18" charset="0"/>
                <a:ea typeface="標楷體" pitchFamily="65" charset="-120"/>
              </a:rPr>
              <a:t>入學</a:t>
            </a:r>
            <a:r>
              <a:rPr kumimoji="0" lang="en-US" altLang="zh-TW" sz="2600" dirty="0">
                <a:latin typeface="Times New Roman" pitchFamily="18" charset="0"/>
                <a:ea typeface="標楷體" pitchFamily="65" charset="-120"/>
              </a:rPr>
              <a:t>)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zh-TW" altLang="en-US" sz="3600" dirty="0"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sz="4800" dirty="0">
                <a:ea typeface="標楷體" pitchFamily="65" charset="-120"/>
              </a:rPr>
              <a:t>服務學習課程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136431"/>
            <a:ext cx="8065392" cy="4968875"/>
          </a:xfrm>
        </p:spPr>
        <p:txBody>
          <a:bodyPr>
            <a:normAutofit fontScale="92500" lnSpcReduction="10000"/>
          </a:bodyPr>
          <a:lstStyle/>
          <a:p>
            <a:pPr marL="609600" indent="-609600" eaLnBrk="1" hangingPunct="1">
              <a:buFontTx/>
              <a:buNone/>
            </a:pPr>
            <a:r>
              <a:rPr lang="zh-TW" altLang="en-US" sz="3600" dirty="0" smtClean="0">
                <a:solidFill>
                  <a:srgbClr val="A50021"/>
                </a:solidFill>
                <a:latin typeface="Times New Roman" pitchFamily="18" charset="0"/>
                <a:ea typeface="標楷體" pitchFamily="65" charset="-120"/>
              </a:rPr>
              <a:t>課程規劃</a:t>
            </a:r>
          </a:p>
          <a:p>
            <a:pPr marL="609600" indent="-609600" eaLnBrk="1" hangingPunct="1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基礎服務學習</a:t>
            </a:r>
            <a:endParaRPr lang="en-US" altLang="zh-TW" sz="3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en-US" altLang="zh-TW" sz="2500" dirty="0" smtClean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由各學系開課，經所屬科系及開課科系</a:t>
            </a:r>
            <a:r>
              <a:rPr lang="zh-TW" altLang="en-US" sz="2400" dirty="0">
                <a:solidFill>
                  <a:srgbClr val="CC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同意，可跨系選修。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建立服務理念為主，服務實作時數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至少 </a:t>
            </a:r>
            <a:r>
              <a:rPr lang="en-US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 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需修習二門。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09600" indent="-609600" eaLnBrk="1" hangingPunct="1"/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專業服務學習</a:t>
            </a:r>
            <a:endParaRPr lang="en-US" altLang="zh-TW" sz="3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09650" lvl="1" indent="-609600">
              <a:lnSpc>
                <a:spcPct val="90000"/>
              </a:lnSpc>
              <a:buNone/>
            </a:pP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各學系開課為主，其它單位為輔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09650" lvl="1" indent="-609600">
              <a:lnSpc>
                <a:spcPct val="90000"/>
              </a:lnSpc>
              <a:buNone/>
            </a:pP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2.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以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專業融入服務學習實作為主，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服務實作時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數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1009650" lvl="1" indent="-609600">
              <a:lnSpc>
                <a:spcPct val="90000"/>
              </a:lnSpc>
              <a:buNone/>
            </a:pP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  至少</a:t>
            </a:r>
            <a:r>
              <a:rPr lang="en-US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20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小時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。</a:t>
            </a:r>
            <a:endParaRPr lang="en-US" altLang="zh-TW" sz="2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  <a:p>
            <a:pPr marL="1009650" lvl="1" indent="-609600">
              <a:lnSpc>
                <a:spcPct val="90000"/>
              </a:lnSpc>
              <a:buNone/>
            </a:pP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習一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門即完成畢業要求。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altLang="zh-TW" dirty="0">
                <a:ea typeface="標楷體" pitchFamily="65" charset="-120"/>
              </a:rPr>
              <a:t>       </a:t>
            </a:r>
            <a:r>
              <a:rPr lang="zh-TW" altLang="en-US" dirty="0">
                <a:ea typeface="標楷體" pitchFamily="65" charset="-120"/>
              </a:rPr>
              <a:t>服務學習課</a:t>
            </a:r>
            <a:r>
              <a:rPr lang="zh-TW" altLang="en-US" dirty="0">
                <a:solidFill>
                  <a:srgbClr val="292929"/>
                </a:solidFill>
                <a:ea typeface="標楷體" pitchFamily="65" charset="-120"/>
              </a:rPr>
              <a:t>程成果要求</a:t>
            </a:r>
            <a:endParaRPr lang="zh-TW" altLang="en-US" sz="3000" dirty="0">
              <a:solidFill>
                <a:srgbClr val="A50021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539044"/>
              </p:ext>
            </p:extLst>
          </p:nvPr>
        </p:nvGraphicFramePr>
        <p:xfrm>
          <a:off x="467544" y="980728"/>
          <a:ext cx="8352928" cy="533202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376">
                <a:tc>
                  <a:txBody>
                    <a:bodyPr/>
                    <a:lstStyle/>
                    <a:p>
                      <a:r>
                        <a:rPr lang="zh-TW" sz="1400" dirty="0">
                          <a:effectLst/>
                        </a:rPr>
                        <a:t>參展方式</a:t>
                      </a:r>
                      <a:endParaRPr lang="zh-TW" sz="1400" dirty="0">
                        <a:effectLst/>
                        <a:latin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 </a:t>
                      </a:r>
                      <a:r>
                        <a:rPr lang="zh-TW" sz="1400">
                          <a:effectLst/>
                        </a:rPr>
                        <a:t>以課號（班）為單位展出，若每班又有分組，請負責人統籌合併。</a:t>
                      </a:r>
                      <a:endParaRPr lang="zh-TW" sz="1400">
                        <a:effectLst/>
                        <a:latin typeface="Times New Roman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4757">
                <a:tc>
                  <a:txBody>
                    <a:bodyPr/>
                    <a:lstStyle/>
                    <a:p>
                      <a:r>
                        <a:rPr lang="zh-TW" sz="1400">
                          <a:effectLst/>
                        </a:rPr>
                        <a:t>繳交資料</a:t>
                      </a:r>
                      <a:endParaRPr lang="zh-TW" sz="1400">
                        <a:effectLst/>
                        <a:latin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1.</a:t>
                      </a:r>
                      <a:r>
                        <a:rPr lang="zh-TW" sz="1400" kern="100">
                          <a:effectLst/>
                        </a:rPr>
                        <a:t>成果展資料表（如下頁表格）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2.</a:t>
                      </a:r>
                      <a:r>
                        <a:rPr lang="zh-TW" sz="1400" kern="100">
                          <a:effectLst/>
                        </a:rPr>
                        <a:t>海報一張</a:t>
                      </a:r>
                      <a:r>
                        <a:rPr lang="en-US" sz="1400" kern="100">
                          <a:effectLst/>
                        </a:rPr>
                        <a:t>(</a:t>
                      </a:r>
                      <a:r>
                        <a:rPr lang="zh-TW" sz="1400" kern="100">
                          <a:effectLst/>
                        </a:rPr>
                        <a:t>電子檔</a:t>
                      </a:r>
                      <a:r>
                        <a:rPr lang="en-US" sz="1400" kern="100">
                          <a:effectLst/>
                        </a:rPr>
                        <a:t>)</a:t>
                      </a:r>
                      <a:r>
                        <a:rPr lang="zh-TW" sz="1400" kern="100">
                          <a:effectLst/>
                        </a:rPr>
                        <a:t>（規格如下述）</a:t>
                      </a:r>
                    </a:p>
                    <a:p>
                      <a:pPr marL="138430" indent="-138430"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3.</a:t>
                      </a:r>
                      <a:r>
                        <a:rPr lang="zh-TW" sz="1400" kern="100">
                          <a:effectLst/>
                        </a:rPr>
                        <a:t>活動照片</a:t>
                      </a:r>
                      <a:r>
                        <a:rPr lang="en-US" sz="1400" kern="100">
                          <a:effectLst/>
                        </a:rPr>
                        <a:t>10</a:t>
                      </a:r>
                      <a:r>
                        <a:rPr lang="zh-TW" sz="1400" kern="100">
                          <a:effectLst/>
                        </a:rPr>
                        <a:t>張以上（以清晰、原檔為主。資料夾命名為「課名＿照片」。如有和被服務者合照，考慮其隱私，請將其以馬賽克或圖案遮蓋。）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4.</a:t>
                      </a:r>
                      <a:r>
                        <a:rPr lang="zh-TW" sz="1400" kern="100">
                          <a:effectLst/>
                        </a:rPr>
                        <a:t>其他（如下述）</a:t>
                      </a:r>
                      <a:endParaRPr lang="zh-TW" sz="14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007">
                <a:tc>
                  <a:txBody>
                    <a:bodyPr/>
                    <a:lstStyle/>
                    <a:p>
                      <a:r>
                        <a:rPr lang="zh-TW" sz="1400">
                          <a:effectLst/>
                        </a:rPr>
                        <a:t>海報規格</a:t>
                      </a:r>
                      <a:endParaRPr lang="zh-TW" sz="1400">
                        <a:effectLst/>
                        <a:latin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r>
                        <a:rPr lang="zh-TW" sz="1400">
                          <a:effectLst/>
                        </a:rPr>
                        <a:t>請同學自行設計全開（</a:t>
                      </a:r>
                      <a:r>
                        <a:rPr lang="en-US" sz="1400">
                          <a:effectLst/>
                        </a:rPr>
                        <a:t>77x106cm</a:t>
                      </a:r>
                      <a:r>
                        <a:rPr lang="zh-TW" sz="1400">
                          <a:effectLst/>
                        </a:rPr>
                        <a:t>）海報，字型不限，大小以</a:t>
                      </a:r>
                      <a:r>
                        <a:rPr lang="en-US" sz="1400">
                          <a:effectLst/>
                        </a:rPr>
                        <a:t>42</a:t>
                      </a:r>
                      <a:r>
                        <a:rPr lang="zh-TW" sz="1400">
                          <a:effectLst/>
                        </a:rPr>
                        <a:t>為宜，每堂課一張海報。每張海報至少附上</a:t>
                      </a: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zh-TW" sz="1400">
                          <a:effectLst/>
                        </a:rPr>
                        <a:t>張圖片，須為</a:t>
                      </a:r>
                      <a:r>
                        <a:rPr lang="en-US" sz="1400">
                          <a:effectLst/>
                        </a:rPr>
                        <a:t>200</a:t>
                      </a:r>
                      <a:r>
                        <a:rPr lang="zh-TW" sz="1400">
                          <a:effectLst/>
                        </a:rPr>
                        <a:t>萬畫素以上。請勿以</a:t>
                      </a:r>
                      <a:r>
                        <a:rPr lang="en-US" sz="1400">
                          <a:effectLst/>
                        </a:rPr>
                        <a:t>word</a:t>
                      </a:r>
                      <a:r>
                        <a:rPr lang="zh-TW" sz="1400">
                          <a:effectLst/>
                        </a:rPr>
                        <a:t>檔製作，務必以繪圖軟體繪製。</a:t>
                      </a:r>
                      <a:endParaRPr lang="zh-TW" sz="1400">
                        <a:effectLst/>
                        <a:latin typeface="Times New Roman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0204">
                <a:tc>
                  <a:txBody>
                    <a:bodyPr/>
                    <a:lstStyle/>
                    <a:p>
                      <a:r>
                        <a:rPr lang="zh-TW" sz="1400">
                          <a:effectLst/>
                        </a:rPr>
                        <a:t>其他</a:t>
                      </a:r>
                      <a:endParaRPr lang="zh-TW" sz="1400">
                        <a:effectLst/>
                        <a:latin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TW" sz="1400" dirty="0">
                          <a:effectLst/>
                        </a:rPr>
                        <a:t>A.</a:t>
                      </a:r>
                      <a:r>
                        <a:rPr lang="zh-TW" sz="1400" dirty="0">
                          <a:effectLst/>
                        </a:rPr>
                        <a:t>影音介紹：短片、紀錄片、採訪</a:t>
                      </a:r>
                      <a:r>
                        <a:rPr lang="en-US" sz="1400" dirty="0">
                          <a:effectLst/>
                        </a:rPr>
                        <a:t>…</a:t>
                      </a:r>
                      <a:r>
                        <a:rPr lang="zh-TW" sz="1400" dirty="0">
                          <a:effectLst/>
                        </a:rPr>
                        <a:t>等形式皆可。</a:t>
                      </a:r>
                      <a:endParaRPr lang="en-US" altLang="zh-TW" sz="1400" dirty="0">
                        <a:effectLst/>
                      </a:endParaRPr>
                    </a:p>
                    <a:p>
                      <a:r>
                        <a:rPr lang="en-US" sz="1400" dirty="0">
                          <a:effectLst/>
                        </a:rPr>
                        <a:t>B. </a:t>
                      </a:r>
                      <a:r>
                        <a:rPr lang="zh-TW" sz="1400" dirty="0">
                          <a:effectLst/>
                        </a:rPr>
                        <a:t>自由發揮，請同學盡量發揮自己的創意。</a:t>
                      </a:r>
                      <a:endParaRPr lang="zh-TW" sz="1400" dirty="0">
                        <a:effectLst/>
                        <a:latin typeface="Times New Roman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919">
                <a:tc>
                  <a:txBody>
                    <a:bodyPr/>
                    <a:lstStyle/>
                    <a:p>
                      <a:r>
                        <a:rPr lang="zh-TW" sz="1400">
                          <a:effectLst/>
                        </a:rPr>
                        <a:t>繳交方式</a:t>
                      </a:r>
                      <a:endParaRPr lang="zh-TW" sz="1400">
                        <a:effectLst/>
                        <a:latin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zh-TW" sz="1400" dirty="0">
                          <a:effectLst/>
                        </a:rPr>
                        <a:t>請將所有</a:t>
                      </a:r>
                      <a:r>
                        <a:rPr lang="zh-TW" sz="1400" dirty="0" smtClean="0">
                          <a:effectLst/>
                        </a:rPr>
                        <a:t>資料</a:t>
                      </a:r>
                      <a:r>
                        <a:rPr lang="zh-TW" altLang="en-US" sz="1400" dirty="0" smtClean="0">
                          <a:effectLst/>
                        </a:rPr>
                        <a:t>上傳指定雲端</a:t>
                      </a:r>
                      <a:r>
                        <a:rPr lang="zh-TW" sz="1400" dirty="0" smtClean="0">
                          <a:effectLst/>
                        </a:rPr>
                        <a:t>，</a:t>
                      </a:r>
                      <a:r>
                        <a:rPr lang="zh-TW" altLang="en-US" sz="1400" dirty="0" smtClean="0">
                          <a:effectLst/>
                        </a:rPr>
                        <a:t>上傳成功後</a:t>
                      </a:r>
                      <a:r>
                        <a:rPr lang="zh-TW" sz="1400" dirty="0" smtClean="0">
                          <a:effectLst/>
                        </a:rPr>
                        <a:t>，寄</a:t>
                      </a:r>
                      <a:r>
                        <a:rPr lang="zh-TW" altLang="en-US" sz="1400" dirty="0" smtClean="0">
                          <a:effectLst/>
                        </a:rPr>
                        <a:t>信</a:t>
                      </a:r>
                      <a:r>
                        <a:rPr lang="zh-TW" sz="1400" dirty="0" smtClean="0">
                          <a:effectLst/>
                        </a:rPr>
                        <a:t>至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r>
                        <a:rPr lang="en-US" sz="1400" u="sng" dirty="0" smtClean="0">
                          <a:effectLst/>
                          <a:hlinkClick r:id="rId3"/>
                        </a:rPr>
                        <a:t>nctuslc@gmail.com</a:t>
                      </a:r>
                      <a:r>
                        <a:rPr lang="zh-TW" altLang="en-US" sz="1400" u="none" dirty="0" smtClean="0">
                          <a:effectLst/>
                        </a:rPr>
                        <a:t>  </a:t>
                      </a:r>
                      <a:r>
                        <a:rPr lang="zh-TW" altLang="en-US" sz="1400" kern="1200" dirty="0" smtClean="0">
                          <a:effectLst/>
                        </a:rPr>
                        <a:t>告知</a:t>
                      </a:r>
                      <a:r>
                        <a:rPr lang="zh-TW" sz="1400" dirty="0" smtClean="0">
                          <a:effectLst/>
                        </a:rPr>
                        <a:t>，</a:t>
                      </a:r>
                      <a:r>
                        <a:rPr lang="zh-TW" sz="1400" dirty="0">
                          <a:effectLst/>
                        </a:rPr>
                        <a:t>檔名統一為「課名＿負責人姓名」（例：電機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zh-TW" sz="1400" dirty="0">
                          <a:effectLst/>
                        </a:rPr>
                        <a:t>系服務學習一＿王大明）。</a:t>
                      </a:r>
                      <a:endParaRPr lang="en-US" altLang="zh-TW" sz="1400" dirty="0">
                        <a:effectLst/>
                      </a:endParaRPr>
                    </a:p>
                    <a:p>
                      <a:endParaRPr lang="en-US" altLang="zh-TW" sz="1400" dirty="0">
                        <a:effectLst/>
                      </a:endParaRPr>
                    </a:p>
                    <a:p>
                      <a:r>
                        <a:rPr lang="zh-TW" sz="1400" dirty="0">
                          <a:effectLst/>
                        </a:rPr>
                        <a:t>繳交日期</a:t>
                      </a:r>
                      <a:r>
                        <a:rPr lang="zh-TW" sz="1400" dirty="0" smtClean="0">
                          <a:effectLst/>
                        </a:rPr>
                        <a:t>：</a:t>
                      </a:r>
                      <a:r>
                        <a:rPr lang="zh-TW" altLang="en-US" sz="1400" dirty="0" smtClean="0">
                          <a:effectLst/>
                        </a:rPr>
                        <a:t>期末考周</a:t>
                      </a:r>
                      <a:endParaRPr lang="zh-TW" sz="1400" dirty="0">
                        <a:effectLst/>
                        <a:latin typeface="Times New Roman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2744">
                <a:tc>
                  <a:txBody>
                    <a:bodyPr/>
                    <a:lstStyle/>
                    <a:p>
                      <a:r>
                        <a:rPr lang="zh-TW" sz="1400">
                          <a:effectLst/>
                        </a:rPr>
                        <a:t>展覽資訊</a:t>
                      </a:r>
                      <a:endParaRPr lang="zh-TW" sz="1400">
                        <a:effectLst/>
                        <a:latin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1400" kern="0" dirty="0">
                          <a:effectLst/>
                        </a:rPr>
                        <a:t>日期：下個學期開學後</a:t>
                      </a:r>
                      <a:r>
                        <a:rPr lang="en-US" sz="1400" kern="0" dirty="0">
                          <a:effectLst/>
                        </a:rPr>
                        <a:t>1</a:t>
                      </a:r>
                      <a:r>
                        <a:rPr lang="zh-TW" sz="1400" kern="0" dirty="0">
                          <a:effectLst/>
                        </a:rPr>
                        <a:t>至</a:t>
                      </a:r>
                      <a:r>
                        <a:rPr lang="en-US" sz="1400" kern="0" dirty="0">
                          <a:effectLst/>
                        </a:rPr>
                        <a:t>2</a:t>
                      </a:r>
                      <a:r>
                        <a:rPr lang="zh-TW" sz="1400" kern="0" dirty="0">
                          <a:effectLst/>
                        </a:rPr>
                        <a:t>個月</a:t>
                      </a:r>
                      <a:endParaRPr lang="zh-TW" sz="1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altLang="en-US" sz="1400" kern="0" dirty="0" smtClean="0">
                          <a:effectLst/>
                        </a:rPr>
                        <a:t>方式</a:t>
                      </a:r>
                      <a:r>
                        <a:rPr lang="en-US" altLang="zh-TW" sz="1400" kern="0" dirty="0" smtClean="0">
                          <a:effectLst/>
                        </a:rPr>
                        <a:t>:</a:t>
                      </a:r>
                      <a:r>
                        <a:rPr lang="zh-TW" altLang="en-US" sz="1400" kern="0" dirty="0" smtClean="0">
                          <a:effectLst/>
                        </a:rPr>
                        <a:t>線上或實體展覽</a:t>
                      </a:r>
                      <a:endParaRPr lang="zh-TW" sz="14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9497">
                <a:tc>
                  <a:txBody>
                    <a:bodyPr/>
                    <a:lstStyle/>
                    <a:p>
                      <a:r>
                        <a:rPr lang="zh-TW" sz="1400">
                          <a:effectLst/>
                        </a:rPr>
                        <a:t>聯絡方式</a:t>
                      </a:r>
                      <a:endParaRPr lang="zh-TW" sz="1400">
                        <a:effectLst/>
                        <a:latin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r>
                        <a:rPr lang="zh-TW" altLang="zh-TW" sz="1400" kern="1200" dirty="0" smtClean="0">
                          <a:effectLst/>
                        </a:rPr>
                        <a:t>李欣玲小姐 分機</a:t>
                      </a:r>
                      <a:r>
                        <a:rPr lang="en-US" altLang="zh-TW" sz="1400" kern="1200" dirty="0" smtClean="0">
                          <a:effectLst/>
                        </a:rPr>
                        <a:t>50950  </a:t>
                      </a:r>
                      <a:r>
                        <a:rPr lang="en-US" altLang="zh-TW" sz="1400" u="sng" kern="1200" dirty="0" smtClean="0">
                          <a:effectLst/>
                          <a:hlinkClick r:id="rId3"/>
                        </a:rPr>
                        <a:t>nctuslc@gmail.com</a:t>
                      </a:r>
                      <a:r>
                        <a:rPr lang="en-US" altLang="zh-TW" sz="1400" kern="1200" dirty="0" smtClean="0">
                          <a:effectLst/>
                        </a:rPr>
                        <a:t> </a:t>
                      </a:r>
                      <a:r>
                        <a:rPr lang="zh-TW" altLang="en-US" sz="1400" kern="1200" dirty="0" smtClean="0">
                          <a:effectLst/>
                        </a:rPr>
                        <a:t>       </a:t>
                      </a:r>
                      <a:r>
                        <a:rPr lang="zh-TW" altLang="zh-TW" sz="1400" kern="1200" dirty="0" smtClean="0">
                          <a:effectLst/>
                        </a:rPr>
                        <a:t>交大校區資訊技術服務中心三樓</a:t>
                      </a:r>
                      <a:endParaRPr lang="en-US" altLang="zh-TW" sz="1400" kern="1200" dirty="0" smtClean="0">
                        <a:effectLst/>
                      </a:endParaRPr>
                    </a:p>
                    <a:p>
                      <a:r>
                        <a:rPr lang="zh-TW" altLang="zh-TW" sz="1400" kern="1200" dirty="0" smtClean="0">
                          <a:effectLst/>
                        </a:rPr>
                        <a:t>張昭元先生 分機</a:t>
                      </a:r>
                      <a:r>
                        <a:rPr lang="en-US" altLang="zh-TW" sz="1400" kern="1200" dirty="0" smtClean="0">
                          <a:effectLst/>
                        </a:rPr>
                        <a:t>62269  </a:t>
                      </a:r>
                      <a:r>
                        <a:rPr lang="en-US" altLang="zh-TW" sz="1400" u="sng" kern="1200" dirty="0" smtClean="0">
                          <a:effectLst/>
                          <a:hlinkClick r:id="rId4"/>
                        </a:rPr>
                        <a:t>ji114019@nycu.edu.tw</a:t>
                      </a:r>
                      <a:r>
                        <a:rPr lang="en-US" altLang="zh-TW" sz="1400" kern="1200" dirty="0" smtClean="0">
                          <a:effectLst/>
                        </a:rPr>
                        <a:t>   </a:t>
                      </a:r>
                      <a:r>
                        <a:rPr lang="zh-TW" altLang="zh-TW" sz="1400" kern="1200" dirty="0" smtClean="0">
                          <a:effectLst/>
                        </a:rPr>
                        <a:t>陽明校區博雅中心</a:t>
                      </a:r>
                      <a:r>
                        <a:rPr lang="en-US" altLang="zh-TW" sz="1400" kern="1200" dirty="0" smtClean="0">
                          <a:effectLst/>
                        </a:rPr>
                        <a:t>2F</a:t>
                      </a:r>
                      <a:endParaRPr lang="zh-TW" sz="1400" dirty="0">
                        <a:effectLst/>
                        <a:latin typeface="Times New Roman"/>
                      </a:endParaRPr>
                    </a:p>
                  </a:txBody>
                  <a:tcPr marL="17780" marR="177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獎勵及成果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215392" y="1484784"/>
            <a:ext cx="8713216" cy="5184576"/>
          </a:xfrm>
        </p:spPr>
        <p:txBody>
          <a:bodyPr/>
          <a:lstStyle/>
          <a:p>
            <a:pPr marL="812800" indent="-812800" eaLnBrk="1" hangingPunct="1">
              <a:lnSpc>
                <a:spcPct val="90000"/>
              </a:lnSpc>
            </a:pPr>
            <a:r>
              <a:rPr lang="zh-TW" altLang="en-US" sz="3200" b="1" dirty="0">
                <a:solidFill>
                  <a:srgbClr val="A50021"/>
                </a:solidFill>
                <a:latin typeface="標楷體" pitchFamily="65" charset="-120"/>
                <a:ea typeface="標楷體" pitchFamily="65" charset="-120"/>
              </a:rPr>
              <a:t>優良服務學習獎</a:t>
            </a:r>
            <a:endParaRPr lang="zh-TW" altLang="en-US" sz="3200" dirty="0">
              <a:solidFill>
                <a:srgbClr val="A50021"/>
              </a:solidFill>
              <a:latin typeface="標楷體" pitchFamily="65" charset="-120"/>
              <a:ea typeface="標楷體" pitchFamily="65" charset="-120"/>
            </a:endParaRP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分為</a:t>
            </a:r>
            <a:r>
              <a:rPr lang="zh-TW" altLang="en-US" dirty="0">
                <a:ea typeface="標楷體" pitchFamily="65" charset="-120"/>
              </a:rPr>
              <a:t>「團隊成果競賽」</a:t>
            </a:r>
            <a:r>
              <a:rPr lang="zh-TW" altLang="en-US" dirty="0">
                <a:ea typeface="標楷體" pitchFamily="65" charset="-120"/>
              </a:rPr>
              <a:t>、 「創意方案選拔」 </a:t>
            </a:r>
            <a:r>
              <a:rPr lang="zh-TW" altLang="en-US" dirty="0" smtClean="0">
                <a:ea typeface="標楷體" pitchFamily="65" charset="-120"/>
              </a:rPr>
              <a:t>、「</a:t>
            </a:r>
            <a:r>
              <a:rPr lang="zh-TW" altLang="en-US" dirty="0">
                <a:ea typeface="標楷體" pitchFamily="65" charset="-120"/>
              </a:rPr>
              <a:t>心得徵文</a:t>
            </a:r>
            <a:r>
              <a:rPr lang="zh-TW" altLang="en-US" dirty="0" smtClean="0">
                <a:ea typeface="標楷體" pitchFamily="65" charset="-120"/>
              </a:rPr>
              <a:t>」、「影片徵選」、「教師選拔」與「</a:t>
            </a:r>
            <a:r>
              <a:rPr lang="zh-TW" altLang="en-US" dirty="0">
                <a:ea typeface="標楷體" pitchFamily="65" charset="-120"/>
              </a:rPr>
              <a:t>教學助理選拔</a:t>
            </a:r>
            <a:r>
              <a:rPr lang="zh-TW" altLang="en-US" dirty="0" smtClean="0">
                <a:ea typeface="標楷體" pitchFamily="65" charset="-120"/>
              </a:rPr>
              <a:t>」六項</a:t>
            </a:r>
            <a:r>
              <a:rPr lang="zh-TW" altLang="en-US" dirty="0">
                <a:ea typeface="標楷體" pitchFamily="65" charset="-120"/>
              </a:rPr>
              <a:t>。</a:t>
            </a:r>
            <a:endParaRPr lang="en-US" altLang="zh-TW" dirty="0">
              <a:ea typeface="標楷體" pitchFamily="65" charset="-120"/>
            </a:endParaRPr>
          </a:p>
          <a:p>
            <a:pPr lvl="1" eaLnBrk="1" hangingPunct="1">
              <a:lnSpc>
                <a:spcPct val="90000"/>
              </a:lnSpc>
              <a:buFontTx/>
              <a:buChar char="-"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每年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月底申請，得獎者可獲獎金及公開場合表揚。</a:t>
            </a:r>
          </a:p>
          <a:p>
            <a:pPr marL="812800" indent="-812800" eaLnBrk="1" hangingPunct="1">
              <a:lnSpc>
                <a:spcPct val="90000"/>
              </a:lnSpc>
            </a:pPr>
            <a:r>
              <a:rPr lang="zh-TW" altLang="en-US" sz="3200" b="1" dirty="0" smtClean="0">
                <a:solidFill>
                  <a:srgbClr val="A50021"/>
                </a:solidFill>
                <a:ea typeface="標楷體" pitchFamily="65" charset="-120"/>
              </a:rPr>
              <a:t>獎勵國際志工服務</a:t>
            </a:r>
            <a:endParaRPr lang="zh-TW" altLang="en-US" sz="3200" b="1" dirty="0">
              <a:solidFill>
                <a:srgbClr val="A50021"/>
              </a:solidFill>
              <a:ea typeface="標楷體" pitchFamily="65" charset="-12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zh-TW" sz="3200" dirty="0">
                <a:ea typeface="標楷體" pitchFamily="65" charset="-120"/>
              </a:rPr>
              <a:t>- </a:t>
            </a:r>
            <a:r>
              <a:rPr lang="en-US" altLang="zh-TW" dirty="0">
                <a:ea typeface="標楷體" pitchFamily="65" charset="-120"/>
              </a:rPr>
              <a:t> </a:t>
            </a:r>
            <a:r>
              <a:rPr lang="zh-TW" altLang="en-US" dirty="0">
                <a:ea typeface="標楷體" pitchFamily="65" charset="-120"/>
              </a:rPr>
              <a:t>鼓勵本校在學學生從事國際志工服務。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zh-TW" dirty="0">
                <a:ea typeface="標楷體" pitchFamily="65" charset="-120"/>
              </a:rPr>
              <a:t>-  </a:t>
            </a:r>
            <a:r>
              <a:rPr lang="zh-TW" altLang="en-US" dirty="0">
                <a:ea typeface="標楷體" pitchFamily="65" charset="-120"/>
              </a:rPr>
              <a:t>每年</a:t>
            </a:r>
            <a:r>
              <a:rPr lang="en-US" altLang="zh-TW" dirty="0">
                <a:ea typeface="標楷體" pitchFamily="65" charset="-120"/>
              </a:rPr>
              <a:t>9</a:t>
            </a:r>
            <a:r>
              <a:rPr lang="zh-TW" altLang="en-US" dirty="0">
                <a:ea typeface="標楷體" pitchFamily="65" charset="-120"/>
              </a:rPr>
              <a:t>月份申請。</a:t>
            </a:r>
          </a:p>
          <a:p>
            <a:pPr marL="812800" indent="-812800" eaLnBrk="1" hangingPunct="1">
              <a:lnSpc>
                <a:spcPct val="90000"/>
              </a:lnSpc>
            </a:pPr>
            <a:r>
              <a:rPr lang="zh-TW" altLang="en-US" sz="3200" b="1" dirty="0">
                <a:solidFill>
                  <a:srgbClr val="A50021"/>
                </a:solidFill>
                <a:latin typeface="標楷體" pitchFamily="65" charset="-120"/>
                <a:ea typeface="標楷體" pitchFamily="65" charset="-120"/>
              </a:rPr>
              <a:t>服務學習成果展</a:t>
            </a:r>
            <a:endParaRPr lang="zh-TW" altLang="en-US" sz="3200" dirty="0">
              <a:solidFill>
                <a:srgbClr val="A50021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各服務學習班級成果海報，於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下個學期開學後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約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個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於官網展示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1168400" lvl="1" indent="-711200" eaLnBrk="1" hangingPunct="1">
              <a:lnSpc>
                <a:spcPct val="90000"/>
              </a:lnSpc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332" y="618519"/>
            <a:ext cx="7773338" cy="866266"/>
          </a:xfrm>
        </p:spPr>
        <p:txBody>
          <a:bodyPr/>
          <a:lstStyle/>
          <a:p>
            <a:pPr eaLnBrk="1" hangingPunct="1"/>
            <a:r>
              <a:rPr lang="zh-TW" altLang="en-US" b="1" dirty="0">
                <a:latin typeface="Times New Roman" pitchFamily="18" charset="0"/>
                <a:ea typeface="標楷體" pitchFamily="65" charset="-120"/>
              </a:rPr>
              <a:t>服務學習相關講座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213"/>
            <a:ext cx="8579296" cy="4425950"/>
          </a:xfrm>
        </p:spPr>
        <p:txBody>
          <a:bodyPr/>
          <a:lstStyle/>
          <a:p>
            <a:pPr eaLnBrk="1" hangingPunct="1"/>
            <a:r>
              <a:rPr lang="zh-TW" altLang="en-US" sz="2800" dirty="0">
                <a:latin typeface="Times New Roman" pitchFamily="18" charset="0"/>
                <a:ea typeface="標楷體" pitchFamily="65" charset="-120"/>
              </a:rPr>
              <a:t>為讓同學們更加瞭解服務學習的內涵與意義，服務學習中心辦理系列講座，邀請</a:t>
            </a:r>
            <a:r>
              <a:rPr lang="zh-TW" altLang="zh-TW" sz="2800" dirty="0">
                <a:latin typeface="Times New Roman" pitchFamily="18" charset="0"/>
                <a:ea typeface="標楷體" pitchFamily="65" charset="-120"/>
              </a:rPr>
              <a:t>相關專業人士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</a:rPr>
              <a:t>蒞臨</a:t>
            </a:r>
            <a:r>
              <a:rPr lang="zh-TW" altLang="en-US" sz="2800" dirty="0" smtClean="0">
                <a:latin typeface="Times New Roman" pitchFamily="18" charset="0"/>
                <a:ea typeface="標楷體" pitchFamily="65" charset="-120"/>
              </a:rPr>
              <a:t>分享。</a:t>
            </a:r>
            <a:endParaRPr lang="en-US" altLang="zh-TW" sz="2800" dirty="0">
              <a:latin typeface="Times New Roman" pitchFamily="18" charset="0"/>
              <a:ea typeface="標楷體" pitchFamily="65" charset="-120"/>
            </a:endParaRPr>
          </a:p>
          <a:p>
            <a:pPr marL="0" indent="0" eaLnBrk="1" hangingPunct="1">
              <a:buNone/>
            </a:pPr>
            <a:r>
              <a:rPr lang="en-US" altLang="zh-TW" sz="2400" dirty="0" smtClean="0">
                <a:solidFill>
                  <a:srgbClr val="00B0F0"/>
                </a:solidFill>
                <a:latin typeface="Times New Roman" pitchFamily="18" charset="0"/>
                <a:ea typeface="標楷體" pitchFamily="65" charset="-120"/>
                <a:hlinkClick r:id="rId3"/>
              </a:rPr>
              <a:t>https</a:t>
            </a:r>
            <a:r>
              <a:rPr lang="en-US" altLang="zh-TW" sz="2400" dirty="0">
                <a:solidFill>
                  <a:srgbClr val="00B0F0"/>
                </a:solidFill>
                <a:latin typeface="Times New Roman" pitchFamily="18" charset="0"/>
                <a:ea typeface="標楷體" pitchFamily="65" charset="-120"/>
                <a:hlinkClick r:id="rId3"/>
              </a:rPr>
              <a:t>://</a:t>
            </a:r>
            <a:r>
              <a:rPr lang="en-US" altLang="zh-TW" sz="2400" dirty="0" smtClean="0">
                <a:solidFill>
                  <a:srgbClr val="00B0F0"/>
                </a:solidFill>
                <a:latin typeface="Times New Roman" pitchFamily="18" charset="0"/>
                <a:ea typeface="標楷體" pitchFamily="65" charset="-120"/>
                <a:hlinkClick r:id="rId3"/>
              </a:rPr>
              <a:t>osa.nycu.edu.tw/osa/ch/app/data/list?module=nycu0107&amp;id=3639</a:t>
            </a:r>
            <a:endParaRPr lang="en-US" altLang="zh-TW" sz="2400" dirty="0" smtClean="0">
              <a:solidFill>
                <a:srgbClr val="00B0F0"/>
              </a:solidFill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buFontTx/>
              <a:buNone/>
            </a:pPr>
            <a:endParaRPr lang="en-US" altLang="zh-TW" sz="1800" dirty="0">
              <a:latin typeface="Times New Roman" pitchFamily="18" charset="0"/>
              <a:ea typeface="標楷體" pitchFamily="65" charset="-120"/>
            </a:endParaRPr>
          </a:p>
          <a:p>
            <a:pPr eaLnBrk="1" hangingPunct="1">
              <a:buFontTx/>
              <a:buNone/>
            </a:pPr>
            <a:endParaRPr lang="zh-TW" altLang="en-US" sz="1800" dirty="0">
              <a:latin typeface="Times New Roman" pitchFamily="18" charset="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23"/>
            <a:ext cx="7773338" cy="1596177"/>
          </a:xfrm>
        </p:spPr>
        <p:txBody>
          <a:bodyPr/>
          <a:lstStyle/>
          <a:p>
            <a:pPr eaLnBrk="1" hangingPunct="1"/>
            <a:r>
              <a:rPr lang="zh-TW" altLang="en-US" b="1" dirty="0">
                <a:ea typeface="華康中黑體" pitchFamily="49" charset="-120"/>
              </a:rPr>
              <a:t>服務學習相關資源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/>
          <a:lstStyle/>
          <a:p>
            <a:pPr eaLnBrk="1" hangingPunct="1"/>
            <a:r>
              <a:rPr lang="zh-TW" altLang="en-US" sz="3600" dirty="0" smtClean="0">
                <a:latin typeface="Times New Roman" pitchFamily="18" charset="0"/>
                <a:ea typeface="華康中黑體" pitchFamily="49" charset="-120"/>
              </a:rPr>
              <a:t>陽明交通</a:t>
            </a:r>
            <a:r>
              <a:rPr lang="zh-TW" altLang="en-US" sz="3600" dirty="0">
                <a:latin typeface="Times New Roman" pitchFamily="18" charset="0"/>
                <a:ea typeface="華康中黑體" pitchFamily="49" charset="-120"/>
              </a:rPr>
              <a:t>大學服務學習網</a:t>
            </a:r>
          </a:p>
          <a:p>
            <a:pPr marL="0" indent="0" eaLnBrk="1" hangingPunct="1">
              <a:buNone/>
            </a:pPr>
            <a:r>
              <a:rPr lang="en-US" altLang="zh-TW" sz="2400" dirty="0" smtClean="0">
                <a:solidFill>
                  <a:srgbClr val="CC0000"/>
                </a:solidFill>
                <a:hlinkClick r:id="rId3"/>
              </a:rPr>
              <a:t>https</a:t>
            </a:r>
            <a:r>
              <a:rPr lang="en-US" altLang="zh-TW" sz="2400" dirty="0">
                <a:solidFill>
                  <a:srgbClr val="CC0000"/>
                </a:solidFill>
                <a:hlinkClick r:id="rId3"/>
              </a:rPr>
              <a:t>://</a:t>
            </a:r>
            <a:r>
              <a:rPr lang="en-US" altLang="zh-TW" sz="2400" dirty="0" smtClean="0">
                <a:solidFill>
                  <a:srgbClr val="CC0000"/>
                </a:solidFill>
                <a:hlinkClick r:id="rId3"/>
              </a:rPr>
              <a:t>osa.nycu.edu.tw/osa/ch/app/folder/3634</a:t>
            </a:r>
            <a:endParaRPr lang="en-US" altLang="zh-TW" sz="2400" dirty="0" smtClean="0">
              <a:solidFill>
                <a:srgbClr val="CC0000"/>
              </a:solidFill>
            </a:endParaRPr>
          </a:p>
          <a:p>
            <a:pPr eaLnBrk="1" hangingPunct="1"/>
            <a:endParaRPr lang="en-US" altLang="zh-TW" sz="3600" dirty="0">
              <a:latin typeface="Times New Roman" pitchFamily="18" charset="0"/>
              <a:ea typeface="新細明體" pitchFamily="18" charset="-120"/>
            </a:endParaRPr>
          </a:p>
          <a:p>
            <a:pPr eaLnBrk="1" hangingPunct="1"/>
            <a:r>
              <a:rPr lang="zh-TW" altLang="en-US" sz="3600" dirty="0" smtClean="0">
                <a:latin typeface="Times New Roman" pitchFamily="18" charset="0"/>
                <a:ea typeface="華康中黑體" pitchFamily="49" charset="-120"/>
              </a:rPr>
              <a:t>陽明交通</a:t>
            </a:r>
            <a:r>
              <a:rPr lang="zh-TW" altLang="en-US" sz="3600" dirty="0">
                <a:latin typeface="Times New Roman" pitchFamily="18" charset="0"/>
                <a:ea typeface="華康中黑體" pitchFamily="49" charset="-120"/>
              </a:rPr>
              <a:t>大學開放式課程</a:t>
            </a:r>
            <a:endParaRPr lang="en-US" altLang="zh-TW" sz="3600" dirty="0">
              <a:latin typeface="Times New Roman" pitchFamily="18" charset="0"/>
              <a:ea typeface="華康中黑體" pitchFamily="49" charset="-120"/>
            </a:endParaRPr>
          </a:p>
          <a:p>
            <a:pPr marL="0" indent="0" eaLnBrk="1" hangingPunct="1">
              <a:buNone/>
            </a:pPr>
            <a:r>
              <a:rPr lang="zh-TW" altLang="en-US" dirty="0"/>
              <a:t>演講專區</a:t>
            </a:r>
            <a:r>
              <a:rPr lang="en-US" altLang="zh-TW" dirty="0"/>
              <a:t>/</a:t>
            </a:r>
            <a:r>
              <a:rPr lang="zh-TW" altLang="en-US" dirty="0"/>
              <a:t>服務學習講座</a:t>
            </a:r>
            <a:endParaRPr lang="en-US" altLang="zh-TW" dirty="0"/>
          </a:p>
          <a:p>
            <a:pPr marL="0" indent="0" eaLnBrk="1" hangingPunct="1">
              <a:buNone/>
            </a:pPr>
            <a:r>
              <a:rPr lang="en-US" altLang="zh-TW" sz="2400" dirty="0" smtClean="0">
                <a:hlinkClick r:id="rId4"/>
              </a:rPr>
              <a:t>https://ocw.nycu.edu.tw/?speech_page=all-speech%2Fservice-learning-lecture</a:t>
            </a:r>
            <a:endParaRPr lang="en-US" altLang="zh-TW" sz="2400" dirty="0">
              <a:solidFill>
                <a:srgbClr val="CC0000"/>
              </a:solidFill>
            </a:endParaRPr>
          </a:p>
          <a:p>
            <a:pPr eaLnBrk="1" hangingPunct="1"/>
            <a:endParaRPr lang="en-US" altLang="zh-TW" sz="3600" dirty="0">
              <a:solidFill>
                <a:srgbClr val="CC0000"/>
              </a:solidFill>
              <a:latin typeface="Times New Roman" pitchFamily="18" charset="0"/>
              <a:ea typeface="新細明體" pitchFamily="18" charset="-120"/>
            </a:endParaRPr>
          </a:p>
          <a:p>
            <a:pPr eaLnBrk="1" hangingPunct="1"/>
            <a:endParaRPr lang="en-US" altLang="zh-TW" dirty="0">
              <a:latin typeface="Times New Roman" pitchFamily="18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60315841"/>
      </p:ext>
    </p:extLst>
  </p:cSld>
  <p:clrMapOvr>
    <a:masterClrMapping/>
  </p:clrMapOvr>
</p:sld>
</file>

<file path=ppt/theme/theme1.xml><?xml version="1.0" encoding="utf-8"?>
<a:theme xmlns:a="http://schemas.openxmlformats.org/drawingml/2006/main" name="小水滴">
  <a:themeElements>
    <a:clrScheme name="小水滴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小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小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TM04033925[[fn=小水滴]]</Template>
  <TotalTime>4165</TotalTime>
  <Words>894</Words>
  <Application>Microsoft Office PowerPoint</Application>
  <PresentationFormat>如螢幕大小 (4:3)</PresentationFormat>
  <Paragraphs>111</Paragraphs>
  <Slides>10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20" baseType="lpstr">
      <vt:lpstr>華康中黑體</vt:lpstr>
      <vt:lpstr>華康鋼筆體W2</vt:lpstr>
      <vt:lpstr>新細明體</vt:lpstr>
      <vt:lpstr>標楷體</vt:lpstr>
      <vt:lpstr>Arial</vt:lpstr>
      <vt:lpstr>Calibri</vt:lpstr>
      <vt:lpstr>Comic Sans MS</vt:lpstr>
      <vt:lpstr>Times New Roman</vt:lpstr>
      <vt:lpstr>Tw Cen MT</vt:lpstr>
      <vt:lpstr>小水滴</vt:lpstr>
      <vt:lpstr>　　服務學習？</vt:lpstr>
      <vt:lpstr>　　服務學習意涵</vt:lpstr>
      <vt:lpstr>服務學習 V.S 志願服務</vt:lpstr>
      <vt:lpstr>服務學習課程</vt:lpstr>
      <vt:lpstr>服務學習課程</vt:lpstr>
      <vt:lpstr>       服務學習課程成果要求</vt:lpstr>
      <vt:lpstr>獎勵及成果</vt:lpstr>
      <vt:lpstr>服務學習相關講座</vt:lpstr>
      <vt:lpstr>服務學習相關資源</vt:lpstr>
      <vt:lpstr>從服務中學習，                從經歷中感動。</vt:lpstr>
    </vt:vector>
  </TitlesOfParts>
  <Company>20090309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ASUS AS-D762</dc:creator>
  <cp:lastModifiedBy>USER</cp:lastModifiedBy>
  <cp:revision>298</cp:revision>
  <cp:lastPrinted>2017-08-23T08:35:54Z</cp:lastPrinted>
  <dcterms:created xsi:type="dcterms:W3CDTF">2009-08-05T02:52:14Z</dcterms:created>
  <dcterms:modified xsi:type="dcterms:W3CDTF">2024-02-01T11:05:22Z</dcterms:modified>
</cp:coreProperties>
</file>